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12"/>
  </p:notesMasterIdLst>
  <p:handoutMasterIdLst>
    <p:handoutMasterId r:id="rId13"/>
  </p:handoutMasterIdLst>
  <p:sldIdLst>
    <p:sldId id="315" r:id="rId5"/>
    <p:sldId id="325" r:id="rId6"/>
    <p:sldId id="326" r:id="rId7"/>
    <p:sldId id="327" r:id="rId8"/>
    <p:sldId id="328" r:id="rId9"/>
    <p:sldId id="323" r:id="rId10"/>
    <p:sldId id="32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5388" autoAdjust="0"/>
  </p:normalViewPr>
  <p:slideViewPr>
    <p:cSldViewPr snapToGrid="0">
      <p:cViewPr>
        <p:scale>
          <a:sx n="100" d="100"/>
          <a:sy n="100" d="100"/>
        </p:scale>
        <p:origin x="270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omal-nas-01\TOM%20Shared\Treasurer\SELECT%20BOARD%20REPORTING\2025\MASTER%20FILE%20-%20TREASURERS%20QUARTERLY%20REPORT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omal-nas-01\TOM%20Shared\Treasurer\SELECT%20BOARD%20REPORTING\2025\MASTER%20FILE%20-%20TREASURERS%20QUARTERLY%20REPORT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omal-nas-01\TOM%20Shared\Treasurer\SELECT%20BOARD%20REPORTING\2025\MASTER%20FILE%20-%20TREASURERS%20QUARTERLY%20REPORTING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MONTHLY - TOWN AND HIGHWAY INCOME EXPENSE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67484840257035"/>
          <c:y val="0.14893595488886308"/>
          <c:w val="0.87114699972848209"/>
          <c:h val="0.716905222822421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'MONTHLY - TOWN &amp; HIGHWAY'!$B$70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- TOWN &amp; HIGHWAY'!$A$71:$A$82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'MONTHLY - TOWN &amp; HIGHWAY'!$B$71:$B$82</c:f>
              <c:numCache>
                <c:formatCode>"$"#,##0.00</c:formatCode>
                <c:ptCount val="12"/>
                <c:pt idx="0">
                  <c:v>34550.410000000003</c:v>
                </c:pt>
                <c:pt idx="1">
                  <c:v>70307.12</c:v>
                </c:pt>
                <c:pt idx="2">
                  <c:v>34717.22</c:v>
                </c:pt>
                <c:pt idx="3">
                  <c:v>606094.77</c:v>
                </c:pt>
                <c:pt idx="4">
                  <c:v>167128.04</c:v>
                </c:pt>
                <c:pt idx="5">
                  <c:v>130430.93</c:v>
                </c:pt>
                <c:pt idx="6">
                  <c:v>113714.96</c:v>
                </c:pt>
                <c:pt idx="7">
                  <c:v>411712.39</c:v>
                </c:pt>
                <c:pt idx="8">
                  <c:v>572058.47</c:v>
                </c:pt>
                <c:pt idx="9">
                  <c:v>2808025.88</c:v>
                </c:pt>
                <c:pt idx="10">
                  <c:v>105248.2</c:v>
                </c:pt>
                <c:pt idx="11">
                  <c:v>35183.879999999997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1E-4234-8536-3D3352FB3CA7}"/>
            </c:ext>
          </c:extLst>
        </c:ser>
        <c:ser>
          <c:idx val="1"/>
          <c:order val="1"/>
          <c:tx>
            <c:strRef>
              <c:f>'MONTHLY - TOWN &amp; HIGHWAY'!$C$70</c:f>
              <c:strCache>
                <c:ptCount val="1"/>
                <c:pt idx="0">
                  <c:v>EXPENSE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overflow" horzOverflow="overflow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'MONTHLY - TOWN &amp; HIGHWAY'!$A$71:$A$82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'MONTHLY - TOWN &amp; HIGHWAY'!$C$71:$C$82</c:f>
              <c:numCache>
                <c:formatCode>"$"#,##0.00</c:formatCode>
                <c:ptCount val="12"/>
                <c:pt idx="0">
                  <c:v>157197.24</c:v>
                </c:pt>
                <c:pt idx="1">
                  <c:v>164445.22</c:v>
                </c:pt>
                <c:pt idx="2">
                  <c:v>169648.93</c:v>
                </c:pt>
                <c:pt idx="3">
                  <c:v>692950.2</c:v>
                </c:pt>
                <c:pt idx="4">
                  <c:v>159809.35</c:v>
                </c:pt>
                <c:pt idx="5">
                  <c:v>173456.68</c:v>
                </c:pt>
                <c:pt idx="6">
                  <c:v>121532.65</c:v>
                </c:pt>
                <c:pt idx="7">
                  <c:v>150779.12</c:v>
                </c:pt>
                <c:pt idx="8">
                  <c:v>2594382.7000000002</c:v>
                </c:pt>
                <c:pt idx="9">
                  <c:v>224744.77</c:v>
                </c:pt>
                <c:pt idx="10">
                  <c:v>109554</c:v>
                </c:pt>
                <c:pt idx="11">
                  <c:v>246268.96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1E-4234-8536-3D3352FB3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27"/>
        <c:axId val="1975975775"/>
        <c:axId val="1975961375"/>
      </c:barChart>
      <c:catAx>
        <c:axId val="197597577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75961375"/>
        <c:crosses val="autoZero"/>
        <c:auto val="1"/>
        <c:lblAlgn val="ctr"/>
        <c:lblOffset val="100"/>
        <c:noMultiLvlLbl val="0"/>
      </c:catAx>
      <c:valAx>
        <c:axId val="1975961375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&quot;$&quot;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ln>
                  <a:noFill/>
                </a:ln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975975775"/>
        <c:crosses val="autoZero"/>
        <c:crossBetween val="between"/>
        <c:majorUnit val="51000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1" i="0" u="none" strike="noStrike" kern="1200" baseline="0">
                <a:ln w="0">
                  <a:noFill/>
                </a:ln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4580319035198006"/>
          <c:y val="0.16624603484023459"/>
          <c:w val="0.26661547651371165"/>
          <c:h val="9.70838502502299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i="0" baseline="0">
                <a:solidFill>
                  <a:schemeClr val="tx1"/>
                </a:solidFill>
              </a:rPr>
              <a:t>YEARLY TOWN &amp; HIGHWAY COMPARISONS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35160009640571"/>
          <c:y val="8.4391444527812956E-2"/>
          <c:w val="0.85477835956680992"/>
          <c:h val="0.81176692745004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'YEARLY - TOWN &amp; HIGHWAY'!$B$2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chemeClr val="tx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'YEARLY - TOWN &amp; HIGHWAY'!$A$3:$A$11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strCache>
            </c:strRef>
          </c:cat>
          <c:val>
            <c:numRef>
              <c:f>'YEARLY - TOWN &amp; HIGHWAY'!$B$3:$B$11</c:f>
              <c:numCache>
                <c:formatCode>"$"#,##0.00</c:formatCode>
                <c:ptCount val="9"/>
                <c:pt idx="0">
                  <c:v>3170273.02</c:v>
                </c:pt>
                <c:pt idx="1">
                  <c:v>3056290.18</c:v>
                </c:pt>
                <c:pt idx="2">
                  <c:v>2959248.35</c:v>
                </c:pt>
                <c:pt idx="3">
                  <c:v>3452925.93</c:v>
                </c:pt>
                <c:pt idx="4">
                  <c:v>3528428.56</c:v>
                </c:pt>
                <c:pt idx="5">
                  <c:v>3823963.38</c:v>
                </c:pt>
                <c:pt idx="6">
                  <c:v>3504251.4</c:v>
                </c:pt>
                <c:pt idx="7">
                  <c:v>4641593.21</c:v>
                </c:pt>
                <c:pt idx="8">
                  <c:v>5426142.2599999998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CA-4CBA-8F17-F8817AA2B00D}"/>
            </c:ext>
          </c:extLst>
        </c:ser>
        <c:ser>
          <c:idx val="1"/>
          <c:order val="1"/>
          <c:tx>
            <c:strRef>
              <c:f>'YEARLY - TOWN &amp; HIGHWAY'!$C$2</c:f>
              <c:strCache>
                <c:ptCount val="1"/>
                <c:pt idx="0">
                  <c:v>EXPENSE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'YEARLY - TOWN &amp; HIGHWAY'!$A$3:$A$11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strCache>
            </c:strRef>
          </c:cat>
          <c:val>
            <c:numRef>
              <c:f>'YEARLY - TOWN &amp; HIGHWAY'!$C$3:$C$11</c:f>
              <c:numCache>
                <c:formatCode>"$"#,##0.00</c:formatCode>
                <c:ptCount val="9"/>
                <c:pt idx="0">
                  <c:v>3115303.87</c:v>
                </c:pt>
                <c:pt idx="1">
                  <c:v>3046945.82</c:v>
                </c:pt>
                <c:pt idx="2">
                  <c:v>3268660.78</c:v>
                </c:pt>
                <c:pt idx="3">
                  <c:v>3255962.54</c:v>
                </c:pt>
                <c:pt idx="4">
                  <c:v>3103653.38</c:v>
                </c:pt>
                <c:pt idx="5">
                  <c:v>3680233.86</c:v>
                </c:pt>
                <c:pt idx="6">
                  <c:v>3204507.33</c:v>
                </c:pt>
                <c:pt idx="7">
                  <c:v>5002027.24</c:v>
                </c:pt>
                <c:pt idx="8">
                  <c:v>5723218.5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CA-4CBA-8F17-F8817AA2B0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876031"/>
        <c:axId val="1198877471"/>
      </c:barChart>
      <c:catAx>
        <c:axId val="11988760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98877471"/>
        <c:crosses val="autoZero"/>
        <c:auto val="1"/>
        <c:lblAlgn val="ctr"/>
        <c:lblOffset val="100"/>
        <c:noMultiLvlLbl val="0"/>
      </c:catAx>
      <c:valAx>
        <c:axId val="119887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&quot;$&quot;#,##0.00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9887603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12700"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0907564405105261"/>
          <c:y val="9.2420915470672535E-2"/>
          <c:w val="0.37291169078133651"/>
          <c:h val="0.100447272844871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>
                <a:solidFill>
                  <a:schemeClr val="tx1"/>
                </a:solidFill>
              </a:rPr>
              <a:t>YEARLY COMPARISONS EQUIPMENT ACCOUNT </a:t>
            </a:r>
          </a:p>
        </c:rich>
      </c:tx>
      <c:layout>
        <c:manualLayout>
          <c:xMode val="edge"/>
          <c:yMode val="edge"/>
          <c:x val="0.26625125628140706"/>
          <c:y val="3.54879594423320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74817657843021E-2"/>
          <c:y val="0.1103870599743063"/>
          <c:w val="0.8648275498226039"/>
          <c:h val="0.753784336967103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'EQUIPMENT ACCOUNT'!$B$2</c:f>
              <c:strCache>
                <c:ptCount val="1"/>
                <c:pt idx="0">
                  <c:v>EXPENSE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'EQUIPMENT ACCOUNT'!$A$3:$A$11</c:f>
              <c:strCach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strCache>
            </c:strRef>
          </c:cat>
          <c:val>
            <c:numRef>
              <c:f>'EQUIPMENT ACCOUNT'!$B$3:$B$11</c:f>
              <c:numCache>
                <c:formatCode>"$"#,##0.00</c:formatCode>
                <c:ptCount val="9"/>
                <c:pt idx="0">
                  <c:v>147399.35999999999</c:v>
                </c:pt>
                <c:pt idx="1">
                  <c:v>38407.78</c:v>
                </c:pt>
                <c:pt idx="2">
                  <c:v>119448.93</c:v>
                </c:pt>
                <c:pt idx="3">
                  <c:v>25707.24</c:v>
                </c:pt>
                <c:pt idx="4">
                  <c:v>182718.14</c:v>
                </c:pt>
                <c:pt idx="5">
                  <c:v>489604.27</c:v>
                </c:pt>
                <c:pt idx="6">
                  <c:v>454681.65</c:v>
                </c:pt>
                <c:pt idx="7">
                  <c:v>346176.77</c:v>
                </c:pt>
                <c:pt idx="8">
                  <c:v>525182.06000000006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8D-4591-AFAB-0FF54FBC8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8876031"/>
        <c:axId val="1198877471"/>
      </c:barChart>
      <c:catAx>
        <c:axId val="119887603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98877471"/>
        <c:crosses val="autoZero"/>
        <c:auto val="1"/>
        <c:lblAlgn val="ctr"/>
        <c:lblOffset val="100"/>
        <c:noMultiLvlLbl val="0"/>
      </c:catAx>
      <c:valAx>
        <c:axId val="1198877471"/>
        <c:scaling>
          <c:orientation val="minMax"/>
          <c:max val="700000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&quot;$&quot;#,##0.00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198876031"/>
        <c:crosses val="autoZero"/>
        <c:crossBetween val="between"/>
        <c:majorUnit val="10000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12700"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9.7575225207401819E-2"/>
          <c:y val="0.1194131912218197"/>
          <c:w val="0.18541927485195006"/>
          <c:h val="0.100447272844871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1/8/2026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1/8/2026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82" r:id="rId12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r>
              <a:rPr lang="en-US" dirty="0"/>
              <a:t>Town of Marlboro</a:t>
            </a:r>
            <a:br>
              <a:rPr lang="en-US" dirty="0"/>
            </a:br>
            <a:r>
              <a:rPr lang="en-US" sz="3200" dirty="0"/>
              <a:t>Treasurers Office</a:t>
            </a:r>
            <a:br>
              <a:rPr lang="en-US" sz="3200" dirty="0"/>
            </a:br>
            <a:r>
              <a:rPr lang="en-US" sz="3200" dirty="0"/>
              <a:t>Q4 QUARTERLY REPORT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E46659-E99D-C03D-A913-E28C6C92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4F0839-499C-90D1-67AC-53C578F7B5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365122"/>
              </p:ext>
            </p:extLst>
          </p:nvPr>
        </p:nvGraphicFramePr>
        <p:xfrm>
          <a:off x="0" y="0"/>
          <a:ext cx="11986053" cy="6309363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546581">
                  <a:extLst>
                    <a:ext uri="{9D8B030D-6E8A-4147-A177-3AD203B41FA5}">
                      <a16:colId xmlns:a16="http://schemas.microsoft.com/office/drawing/2014/main" val="3908244371"/>
                    </a:ext>
                  </a:extLst>
                </a:gridCol>
                <a:gridCol w="1224107">
                  <a:extLst>
                    <a:ext uri="{9D8B030D-6E8A-4147-A177-3AD203B41FA5}">
                      <a16:colId xmlns:a16="http://schemas.microsoft.com/office/drawing/2014/main" val="2420338894"/>
                    </a:ext>
                  </a:extLst>
                </a:gridCol>
                <a:gridCol w="218591">
                  <a:extLst>
                    <a:ext uri="{9D8B030D-6E8A-4147-A177-3AD203B41FA5}">
                      <a16:colId xmlns:a16="http://schemas.microsoft.com/office/drawing/2014/main" val="747867282"/>
                    </a:ext>
                  </a:extLst>
                </a:gridCol>
                <a:gridCol w="2346206">
                  <a:extLst>
                    <a:ext uri="{9D8B030D-6E8A-4147-A177-3AD203B41FA5}">
                      <a16:colId xmlns:a16="http://schemas.microsoft.com/office/drawing/2014/main" val="4131939315"/>
                    </a:ext>
                  </a:extLst>
                </a:gridCol>
                <a:gridCol w="1431768">
                  <a:extLst>
                    <a:ext uri="{9D8B030D-6E8A-4147-A177-3AD203B41FA5}">
                      <a16:colId xmlns:a16="http://schemas.microsoft.com/office/drawing/2014/main" val="3821845021"/>
                    </a:ext>
                  </a:extLst>
                </a:gridCol>
                <a:gridCol w="204018">
                  <a:extLst>
                    <a:ext uri="{9D8B030D-6E8A-4147-A177-3AD203B41FA5}">
                      <a16:colId xmlns:a16="http://schemas.microsoft.com/office/drawing/2014/main" val="1401047914"/>
                    </a:ext>
                  </a:extLst>
                </a:gridCol>
                <a:gridCol w="1562923">
                  <a:extLst>
                    <a:ext uri="{9D8B030D-6E8A-4147-A177-3AD203B41FA5}">
                      <a16:colId xmlns:a16="http://schemas.microsoft.com/office/drawing/2014/main" val="3081853480"/>
                    </a:ext>
                  </a:extLst>
                </a:gridCol>
                <a:gridCol w="1082025">
                  <a:extLst>
                    <a:ext uri="{9D8B030D-6E8A-4147-A177-3AD203B41FA5}">
                      <a16:colId xmlns:a16="http://schemas.microsoft.com/office/drawing/2014/main" val="3535703357"/>
                    </a:ext>
                  </a:extLst>
                </a:gridCol>
                <a:gridCol w="1369834">
                  <a:extLst>
                    <a:ext uri="{9D8B030D-6E8A-4147-A177-3AD203B41FA5}">
                      <a16:colId xmlns:a16="http://schemas.microsoft.com/office/drawing/2014/main" val="3126358123"/>
                    </a:ext>
                  </a:extLst>
                </a:gridCol>
              </a:tblGrid>
              <a:tr h="43121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FUNDS/ASSETS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LIABILITIES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78621"/>
                  </a:ext>
                </a:extLst>
              </a:tr>
              <a:tr h="5106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WORKING FUNDS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RESTRICTED FUNDS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NAME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YEARLY </a:t>
                      </a:r>
                      <a:b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PAYMENTS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MATURITY</a:t>
                      </a:r>
                      <a:b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DATES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1465766282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General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$1,118,984.85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Capital Town Building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$0.00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2023 Grader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$82,679.37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August 30, 2027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1520627408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Equipment Account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$81,538.29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Capital Equipment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$50,648.63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2014 Western Star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$15,316.44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July 30, 2027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3543833731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Transfer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$68,340.30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Carroll Family Cemetery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$4,306.49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2022 Case Loader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$22,837.90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June 30, 2027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1407240972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Federal Treasury Note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$1,000,000.00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 dirty="0">
                          <a:effectLst/>
                          <a:latin typeface="Arial Narrow" panose="020B0606020202030204" pitchFamily="34" charset="0"/>
                        </a:rPr>
                        <a:t>Mary Hinkley Fund (CD)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$35,000.00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$120,833.71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3106960523"/>
                  </a:ext>
                </a:extLst>
              </a:tr>
              <a:tr h="54469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$2,268,863.44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Town House Preservation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$5,171.49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3337241135"/>
                  </a:ext>
                </a:extLst>
              </a:tr>
              <a:tr h="3744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Cemetery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$13,347.69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3945188588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Cemetery CD Fund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$35,408.10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1668601775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$143,882.40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2826617910"/>
                  </a:ext>
                </a:extLst>
              </a:tr>
              <a:tr h="5560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380996322"/>
                  </a:ext>
                </a:extLst>
              </a:tr>
              <a:tr h="556041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GRAND TOTAL ALL FUNDS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 grid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1" u="none" strike="noStrike">
                          <a:effectLst/>
                          <a:latin typeface="Arial Narrow" panose="020B0606020202030204" pitchFamily="34" charset="0"/>
                        </a:rPr>
                        <a:t>$4,537,726.88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632" marR="5632" marT="5632" marB="0" anchor="ctr"/>
                </a:tc>
                <a:extLst>
                  <a:ext uri="{0D108BD9-81ED-4DB2-BD59-A6C34878D82A}">
                    <a16:rowId xmlns:a16="http://schemas.microsoft.com/office/drawing/2014/main" val="2090228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40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D09EEA-23A5-C139-15AC-1E11FAFD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168FEE-3A81-521F-8EE2-E51B85519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695870"/>
              </p:ext>
            </p:extLst>
          </p:nvPr>
        </p:nvGraphicFramePr>
        <p:xfrm>
          <a:off x="412664" y="597000"/>
          <a:ext cx="11569785" cy="571236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079633">
                  <a:extLst>
                    <a:ext uri="{9D8B030D-6E8A-4147-A177-3AD203B41FA5}">
                      <a16:colId xmlns:a16="http://schemas.microsoft.com/office/drawing/2014/main" val="1384480689"/>
                    </a:ext>
                  </a:extLst>
                </a:gridCol>
                <a:gridCol w="2372538">
                  <a:extLst>
                    <a:ext uri="{9D8B030D-6E8A-4147-A177-3AD203B41FA5}">
                      <a16:colId xmlns:a16="http://schemas.microsoft.com/office/drawing/2014/main" val="2268167635"/>
                    </a:ext>
                  </a:extLst>
                </a:gridCol>
                <a:gridCol w="2372538">
                  <a:extLst>
                    <a:ext uri="{9D8B030D-6E8A-4147-A177-3AD203B41FA5}">
                      <a16:colId xmlns:a16="http://schemas.microsoft.com/office/drawing/2014/main" val="3476166432"/>
                    </a:ext>
                  </a:extLst>
                </a:gridCol>
                <a:gridCol w="2372538">
                  <a:extLst>
                    <a:ext uri="{9D8B030D-6E8A-4147-A177-3AD203B41FA5}">
                      <a16:colId xmlns:a16="http://schemas.microsoft.com/office/drawing/2014/main" val="3562776603"/>
                    </a:ext>
                  </a:extLst>
                </a:gridCol>
                <a:gridCol w="2372538">
                  <a:extLst>
                    <a:ext uri="{9D8B030D-6E8A-4147-A177-3AD203B41FA5}">
                      <a16:colId xmlns:a16="http://schemas.microsoft.com/office/drawing/2014/main" val="2671191131"/>
                    </a:ext>
                  </a:extLst>
                </a:gridCol>
              </a:tblGrid>
              <a:tr h="465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INCOME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 EXPENSE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MONTHLY SURPLUS/DEFICIT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RUNNING</a:t>
                      </a:r>
                      <a:b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BALANCE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862548758"/>
                  </a:ext>
                </a:extLst>
              </a:tr>
              <a:tr h="4650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DUE TO THE SCHOOL DISTRICT FY25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(480,862.00)</a:t>
                      </a:r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787081766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JANUARY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34,550.41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157,197.24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(122,646.83)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(603,508.83)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1595977360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FEBRUARY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70,307.12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164,445.22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(94,138.10)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(697,646.93)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25579502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MARCH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34,717.22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169,648.93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(134,931.71)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(832,578.64)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011762104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APRIL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606,094.77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692,950.20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(86,855.43)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(919,434.07)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3572536292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MAY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167,128.04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159,809.35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7,318.69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(912,115.38)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341115567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JUNE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130,430.93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173,456.68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(43,025.75)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(955,141.13)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32002359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JULY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113,714.96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121,532.65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(7,817.69)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(962,958.82)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291767372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AUGUST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411,712.39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150,779.12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260,933.27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(702,025.55)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3582222153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SEPTEMBER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572,058.47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2,594,382.70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(2,022,324.23)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(2,724,349.78)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702920291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OCTOBER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2,808,025.88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225,744.77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2,582,281.11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(142,068.67)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129034124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NOVEMBER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105,248.20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109,554.00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(4,305.80)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(146,374.47)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316149840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DECEMBER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35,334.88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245,198.68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(209,863.80)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(356,238.27)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3607864723"/>
                  </a:ext>
                </a:extLst>
              </a:tr>
              <a:tr h="4650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DUE TO THE SCHOOL DISTRICT FY26</a:t>
                      </a:r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(1,691,149.28)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(2,047,387.55)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4002396113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100583934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TOTALS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524382405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CASH FLOW DEFICIT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(2,047,387.55)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35948549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WORKING FUNDS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2,268,863.44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3240868485"/>
                  </a:ext>
                </a:extLst>
              </a:tr>
              <a:tr h="2349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SURPLUS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221,475.89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202" marR="5202" marT="5202" marB="0" anchor="b"/>
                </a:tc>
                <a:extLst>
                  <a:ext uri="{0D108BD9-81ED-4DB2-BD59-A6C34878D82A}">
                    <a16:rowId xmlns:a16="http://schemas.microsoft.com/office/drawing/2014/main" val="24226586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A7AFFB0-69EB-3EA9-146E-AAD1127E83A4}"/>
              </a:ext>
            </a:extLst>
          </p:cNvPr>
          <p:cNvSpPr txBox="1"/>
          <p:nvPr/>
        </p:nvSpPr>
        <p:spPr>
          <a:xfrm>
            <a:off x="3892378" y="185351"/>
            <a:ext cx="553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CASH FLOW SURPLUS/DEFICIT</a:t>
            </a:r>
          </a:p>
        </p:txBody>
      </p:sp>
    </p:spTree>
    <p:extLst>
      <p:ext uri="{BB962C8B-B14F-4D97-AF65-F5344CB8AC3E}">
        <p14:creationId xmlns:p14="http://schemas.microsoft.com/office/powerpoint/2010/main" val="194494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77C001-26DB-F9A3-953F-6DA8964F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B558509-DA05-657A-5CF5-407980D545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4612253"/>
              </p:ext>
            </p:extLst>
          </p:nvPr>
        </p:nvGraphicFramePr>
        <p:xfrm>
          <a:off x="223818" y="175641"/>
          <a:ext cx="11415731" cy="6225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3838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A507C5-F8D0-C429-3828-2F51D614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55F98E1-E72D-4A22-8C05-3CFFFD54DB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9392469"/>
              </p:ext>
            </p:extLst>
          </p:nvPr>
        </p:nvGraphicFramePr>
        <p:xfrm>
          <a:off x="219075" y="304800"/>
          <a:ext cx="11734799" cy="600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263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C5119E-24B5-5069-114D-0F28DE525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71650-3ABE-A3AD-5380-63EEB2537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35" y="255270"/>
            <a:ext cx="10155067" cy="634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8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D31845-399E-EFA5-36D2-A34D52781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B82F3E-9293-46A3-8D55-29669882B8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2606188"/>
              </p:ext>
            </p:extLst>
          </p:nvPr>
        </p:nvGraphicFramePr>
        <p:xfrm>
          <a:off x="357187" y="221456"/>
          <a:ext cx="11463338" cy="608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0105003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{40717DB7-8793-44F6-9F5C-05FA5B06053F}TF2b9189fa-8f70-44c5-a025-8c7b018ae2a95a18b6f7_win32-f1ac09ee8c52</Template>
  <TotalTime>224</TotalTime>
  <Words>321</Words>
  <Application>Microsoft Office PowerPoint</Application>
  <PresentationFormat>Widescreen</PresentationFormat>
  <Paragraphs>158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Meiryo</vt:lpstr>
      <vt:lpstr>Arial</vt:lpstr>
      <vt:lpstr>Arial Narrow</vt:lpstr>
      <vt:lpstr>Calibri</vt:lpstr>
      <vt:lpstr>Corbel</vt:lpstr>
      <vt:lpstr>ShojiVTI</vt:lpstr>
      <vt:lpstr>Town of Marlboro Treasurers Office Q4 QUARTERLY REPORT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Peters</dc:creator>
  <cp:lastModifiedBy>Linda Peters</cp:lastModifiedBy>
  <cp:revision>25</cp:revision>
  <dcterms:created xsi:type="dcterms:W3CDTF">2025-11-07T15:51:14Z</dcterms:created>
  <dcterms:modified xsi:type="dcterms:W3CDTF">2026-01-08T20:42:48Z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